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59" r:id="rId3"/>
  </p:sldIdLst>
  <p:sldSz cx="7772400" cy="10058400"/>
  <p:notesSz cx="6858000" cy="9144000"/>
  <p:embeddedFontLst>
    <p:embeddedFont>
      <p:font typeface="Calibri" panose="020F0502020204030204" pitchFamily="34" charset="0"/>
      <p:regular r:id="rId5"/>
      <p:bold r:id="rId6"/>
      <p:italic r:id="rId7"/>
      <p:boldItalic r:id="rId8"/>
    </p:embeddedFont>
    <p:embeddedFont>
      <p:font typeface="Google Sans" panose="020B0604020202020204" charset="0"/>
      <p:regular r:id="rId9"/>
      <p:bold r:id="rId10"/>
      <p:italic r:id="rId11"/>
      <p:boldItalic r:id="rId12"/>
    </p:embeddedFont>
    <p:embeddedFont>
      <p:font typeface="Google Sans SemiBold" panose="020B0604020202020204" charset="0"/>
      <p:regular r:id="rId13"/>
      <p:bold r:id="rId14"/>
      <p:italic r:id="rId15"/>
      <p:boldItalic r:id="rId16"/>
    </p:embeddedFont>
    <p:embeddedFont>
      <p:font typeface="Lato" panose="020F0502020204030203" pitchFamily="34" charset="0"/>
      <p:regular r:id="rId17"/>
      <p:bold r:id="rId18"/>
      <p:italic r:id="rId19"/>
      <p:boldItalic r:id="rId20"/>
    </p:embeddedFont>
    <p:embeddedFont>
      <p:font typeface="PT Sans Narrow" panose="020B0506020203020204" pitchFamily="34" charset="-52"/>
      <p:regular r:id="rId21"/>
      <p:bold r:id="rId22"/>
    </p:embeddedFont>
    <p:embeddedFont>
      <p:font typeface="Roboto" panose="02000000000000000000" pitchFamily="2" charset="0"/>
      <p:regular r:id="rId23"/>
      <p:bold r:id="rId24"/>
      <p:italic r:id="rId25"/>
      <p:boldItalic r:id="rId26"/>
    </p:embeddedFont>
    <p:embeddedFont>
      <p:font typeface="Source Sans Pro" panose="020B0503030403020204" pitchFamily="34" charset="0"/>
      <p:regular r:id="rId27"/>
      <p:bold r:id="rId28"/>
    </p:embeddedFont>
    <p:embeddedFont>
      <p:font typeface="Work Sans" pitchFamily="2"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6" d="100"/>
          <a:sy n="56" d="100"/>
        </p:scale>
        <p:origin x="2458" y="34"/>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34" Type="http://schemas.openxmlformats.org/officeDocument/2006/relationships/viewProps" Target="viewProp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font" Target="fonts/font28.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36" Type="http://schemas.openxmlformats.org/officeDocument/2006/relationships/tableStyles" Target="tableStyles.xml"/><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font" Target="fonts/font27.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 Id="rId35" Type="http://schemas.openxmlformats.org/officeDocument/2006/relationships/theme" Target="theme/theme1.xml"/><Relationship Id="rId8" Type="http://schemas.openxmlformats.org/officeDocument/2006/relationships/font" Target="fonts/font4.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1e3a6309cc6_3_329: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1e3a6309cc6_3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5">
  <p:cSld name="CUSTOM_2">
    <p:spTree>
      <p:nvGrpSpPr>
        <p:cNvPr id="1"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355" name="Google Shape;355;p14"/>
          <p:cNvCxnSpPr>
            <a:stCxn id="356" idx="0"/>
          </p:cNvCxnSpPr>
          <p:nvPr/>
        </p:nvCxnSpPr>
        <p:spPr>
          <a:xfrm flipH="1">
            <a:off x="172020" y="13608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4"/>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14"/>
          <p:cNvSpPr txBox="1"/>
          <p:nvPr/>
        </p:nvSpPr>
        <p:spPr>
          <a:xfrm>
            <a:off x="3314919"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4"/>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 name="Google Shape;374;p14"/>
          <p:cNvSpPr txBox="1"/>
          <p:nvPr/>
        </p:nvSpPr>
        <p:spPr>
          <a:xfrm>
            <a:off x="3314919" y="43673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4"/>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4"/>
            <p:cNvSpPr/>
            <p:nvPr/>
          </p:nvSpPr>
          <p:spPr>
            <a:xfrm>
              <a:off x="452450" y="4614877"/>
              <a:ext cx="2804700" cy="49338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4"/>
            <p:cNvSpPr txBox="1"/>
            <p:nvPr/>
          </p:nvSpPr>
          <p:spPr>
            <a:xfrm>
              <a:off x="643125" y="4541500"/>
              <a:ext cx="2595900" cy="41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4"/>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 name="Google Shape;384;p14"/>
          <p:cNvSpPr txBox="1"/>
          <p:nvPr/>
        </p:nvSpPr>
        <p:spPr>
          <a:xfrm>
            <a:off x="190350" y="11200"/>
            <a:ext cx="72909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ctr" rtl="0">
              <a:spcBef>
                <a:spcPts val="0"/>
              </a:spcBef>
              <a:spcAft>
                <a:spcPts val="0"/>
              </a:spcAft>
              <a:buNone/>
            </a:pP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endParaRPr sz="1200">
              <a:solidFill>
                <a:srgbClr val="000000"/>
              </a:solidFill>
              <a:latin typeface="PT Sans Narrow"/>
              <a:ea typeface="PT Sans Narrow"/>
              <a:cs typeface="PT Sans Narrow"/>
              <a:sym typeface="PT Sans Narrow"/>
            </a:endParaRPr>
          </a:p>
        </p:txBody>
      </p:sp>
      <p:sp>
        <p:nvSpPr>
          <p:cNvPr id="386" name="Google Shape;386;p14"/>
          <p:cNvSpPr>
            <a:spLocks noGrp="1"/>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grpSp>
        <p:nvGrpSpPr>
          <p:cNvPr id="444" name="Google Shape;444;p19"/>
          <p:cNvGrpSpPr/>
          <p:nvPr/>
        </p:nvGrpSpPr>
        <p:grpSpPr>
          <a:xfrm>
            <a:off x="188699" y="665125"/>
            <a:ext cx="7652281" cy="771300"/>
            <a:chOff x="188699" y="665125"/>
            <a:chExt cx="7652281" cy="771300"/>
          </a:xfrm>
        </p:grpSpPr>
        <p:sp>
          <p:nvSpPr>
            <p:cNvPr id="445" name="Google Shape;445;p19"/>
            <p:cNvSpPr txBox="1"/>
            <p:nvPr/>
          </p:nvSpPr>
          <p:spPr>
            <a:xfrm>
              <a:off x="188699" y="665125"/>
              <a:ext cx="7652281"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US" sz="1600" b="1" dirty="0">
                  <a:latin typeface="Google Sans SemiBold"/>
                  <a:ea typeface="Google Sans SemiBold"/>
                  <a:cs typeface="Google Sans SemiBold"/>
                  <a:sym typeface="Google Sans SemiBold"/>
                </a:rPr>
                <a:t>New York City TLC Project . Machine learning model. Tips level predictions</a:t>
              </a:r>
            </a:p>
          </p:txBody>
        </p:sp>
        <p:sp>
          <p:nvSpPr>
            <p:cNvPr id="446" name="Google Shape;446;p19"/>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US" dirty="0" err="1">
                  <a:latin typeface="Roboto"/>
                  <a:ea typeface="Roboto"/>
                  <a:cs typeface="Roboto"/>
                  <a:sym typeface="Roboto"/>
                </a:rPr>
                <a:t>Execurive</a:t>
              </a:r>
              <a:r>
                <a:rPr lang="en-US" dirty="0">
                  <a:latin typeface="Roboto"/>
                  <a:ea typeface="Roboto"/>
                  <a:cs typeface="Roboto"/>
                  <a:sym typeface="Roboto"/>
                </a:rPr>
                <a:t> summary report</a:t>
              </a:r>
              <a:endParaRPr lang="en-US" dirty="0">
                <a:solidFill>
                  <a:srgbClr val="000000"/>
                </a:solidFill>
                <a:latin typeface="Roboto"/>
                <a:ea typeface="Roboto"/>
                <a:cs typeface="Roboto"/>
                <a:sym typeface="Roboto"/>
              </a:endParaRPr>
            </a:p>
          </p:txBody>
        </p:sp>
      </p:grpSp>
      <p:sp>
        <p:nvSpPr>
          <p:cNvPr id="7" name="Google Shape;454;p20">
            <a:extLst>
              <a:ext uri="{FF2B5EF4-FFF2-40B4-BE49-F238E27FC236}">
                <a16:creationId xmlns:a16="http://schemas.microsoft.com/office/drawing/2014/main" id="{FA4DBCFA-9001-457B-8343-4A403F302C37}"/>
              </a:ext>
            </a:extLst>
          </p:cNvPr>
          <p:cNvSpPr txBox="1"/>
          <p:nvPr/>
        </p:nvSpPr>
        <p:spPr>
          <a:xfrm>
            <a:off x="200933" y="1986239"/>
            <a:ext cx="2783101" cy="2119728"/>
          </a:xfrm>
          <a:prstGeom prst="rect">
            <a:avLst/>
          </a:prstGeom>
          <a:noFill/>
          <a:ln>
            <a:noFill/>
          </a:ln>
        </p:spPr>
        <p:txBody>
          <a:bodyPr spcFirstLastPara="1" wrap="square" lIns="91425" tIns="91425" rIns="91425" bIns="91425" anchor="t" anchorCtr="0">
            <a:noAutofit/>
          </a:bodyPr>
          <a:lstStyle/>
          <a:p>
            <a:pPr marL="0" marR="0">
              <a:lnSpc>
                <a:spcPct val="115000"/>
              </a:lnSpc>
              <a:spcBef>
                <a:spcPts val="0"/>
              </a:spcBef>
              <a:spcAft>
                <a:spcPts val="350"/>
              </a:spcAft>
            </a:pPr>
            <a:r>
              <a:rPr lang="en" sz="1600" dirty="0">
                <a:solidFill>
                  <a:srgbClr val="1F1F1F"/>
                </a:solidFill>
                <a:effectLst/>
                <a:latin typeface="Source Sans Pro" panose="020B0503030403020204" pitchFamily="34" charset="0"/>
                <a:ea typeface="Arial" panose="020B0604020202020204" pitchFamily="34" charset="0"/>
              </a:rPr>
              <a:t>New York City Taxi and Limousine Commission (TLC) additionally requested to build a machine learning model that predicts if customer will leave tips after the ride.</a:t>
            </a:r>
            <a:endParaRPr lang="en-IL" sz="1600" dirty="0">
              <a:effectLst/>
              <a:latin typeface="Arial" panose="020B0604020202020204" pitchFamily="34" charset="0"/>
              <a:ea typeface="Arial" panose="020B0604020202020204" pitchFamily="34" charset="0"/>
            </a:endParaRPr>
          </a:p>
        </p:txBody>
      </p:sp>
      <p:sp>
        <p:nvSpPr>
          <p:cNvPr id="8" name="Google Shape;454;p20">
            <a:extLst>
              <a:ext uri="{FF2B5EF4-FFF2-40B4-BE49-F238E27FC236}">
                <a16:creationId xmlns:a16="http://schemas.microsoft.com/office/drawing/2014/main" id="{4E42FCF3-B644-4309-8194-B56DF8CB7861}"/>
              </a:ext>
            </a:extLst>
          </p:cNvPr>
          <p:cNvSpPr txBox="1"/>
          <p:nvPr/>
        </p:nvSpPr>
        <p:spPr>
          <a:xfrm>
            <a:off x="3044994" y="1807524"/>
            <a:ext cx="4765506" cy="2566355"/>
          </a:xfrm>
          <a:prstGeom prst="rect">
            <a:avLst/>
          </a:prstGeom>
          <a:noFill/>
          <a:ln>
            <a:noFill/>
          </a:ln>
        </p:spPr>
        <p:txBody>
          <a:bodyPr spcFirstLastPara="1" wrap="square" lIns="91425" tIns="91425" rIns="91425" bIns="91425" anchor="t" anchorCtr="0">
            <a:noAutofit/>
          </a:bodyPr>
          <a:lstStyle/>
          <a:p>
            <a:pPr marL="0" marR="0">
              <a:lnSpc>
                <a:spcPct val="115000"/>
              </a:lnSpc>
              <a:spcBef>
                <a:spcPts val="0"/>
              </a:spcBef>
              <a:spcAft>
                <a:spcPts val="350"/>
              </a:spcAft>
            </a:pPr>
            <a:r>
              <a:rPr lang="en" sz="1600" dirty="0">
                <a:solidFill>
                  <a:srgbClr val="1F1F1F"/>
                </a:solidFill>
                <a:effectLst/>
                <a:latin typeface="Source Sans Pro" panose="020B0503030403020204" pitchFamily="34" charset="0"/>
                <a:ea typeface="Arial" panose="020B0604020202020204" pitchFamily="34" charset="0"/>
              </a:rPr>
              <a:t>Considering ethical of the original request and itsnegative impact on the business process, Data Team bran the alternative goal for new model, which would determine if the customer will leave the generous tips (&gt;20%) or not.</a:t>
            </a:r>
          </a:p>
          <a:p>
            <a:pPr marL="0" marR="0">
              <a:lnSpc>
                <a:spcPct val="115000"/>
              </a:lnSpc>
              <a:spcBef>
                <a:spcPts val="0"/>
              </a:spcBef>
              <a:spcAft>
                <a:spcPts val="350"/>
              </a:spcAft>
            </a:pPr>
            <a:r>
              <a:rPr lang="en" sz="1600" dirty="0">
                <a:solidFill>
                  <a:srgbClr val="1F1F1F"/>
                </a:solidFill>
                <a:latin typeface="Source Sans Pro" panose="020B0503030403020204" pitchFamily="34" charset="0"/>
                <a:ea typeface="Arial" panose="020B0604020202020204" pitchFamily="34" charset="0"/>
              </a:rPr>
              <a:t>With this goal two models were created (Random Forest and XGBoost models) and comparing with each other, choosing the best of them as a final model</a:t>
            </a:r>
            <a:endParaRPr lang="en-IL" sz="1600" dirty="0">
              <a:effectLst/>
              <a:latin typeface="Arial" panose="020B0604020202020204" pitchFamily="34" charset="0"/>
              <a:ea typeface="Arial" panose="020B0604020202020204" pitchFamily="34" charset="0"/>
            </a:endParaRPr>
          </a:p>
        </p:txBody>
      </p:sp>
      <p:sp>
        <p:nvSpPr>
          <p:cNvPr id="9" name="Google Shape;454;p20">
            <a:extLst>
              <a:ext uri="{FF2B5EF4-FFF2-40B4-BE49-F238E27FC236}">
                <a16:creationId xmlns:a16="http://schemas.microsoft.com/office/drawing/2014/main" id="{342391E2-3EA4-4FB8-9309-8D3FB1F3D065}"/>
              </a:ext>
            </a:extLst>
          </p:cNvPr>
          <p:cNvSpPr txBox="1"/>
          <p:nvPr/>
        </p:nvSpPr>
        <p:spPr>
          <a:xfrm>
            <a:off x="2984034" y="4678182"/>
            <a:ext cx="4839166" cy="2566355"/>
          </a:xfrm>
          <a:prstGeom prst="rect">
            <a:avLst/>
          </a:prstGeom>
          <a:noFill/>
          <a:ln>
            <a:noFill/>
          </a:ln>
        </p:spPr>
        <p:txBody>
          <a:bodyPr spcFirstLastPara="1" wrap="square" lIns="91425" tIns="91425" rIns="91425" bIns="91425" anchor="t" anchorCtr="0">
            <a:noAutofit/>
          </a:bodyPr>
          <a:lstStyle/>
          <a:p>
            <a:pPr marL="285750" marR="0" indent="-285750">
              <a:lnSpc>
                <a:spcPct val="115000"/>
              </a:lnSpc>
              <a:spcBef>
                <a:spcPts val="0"/>
              </a:spcBef>
              <a:spcAft>
                <a:spcPts val="350"/>
              </a:spcAft>
              <a:buFont typeface="Arial" panose="020B0604020202020204" pitchFamily="34" charset="0"/>
              <a:buChar char="•"/>
            </a:pPr>
            <a:r>
              <a:rPr lang="en" sz="1600" dirty="0">
                <a:solidFill>
                  <a:srgbClr val="1F1F1F"/>
                </a:solidFill>
                <a:latin typeface="Source Sans Pro" panose="020B0503030403020204" pitchFamily="34" charset="0"/>
                <a:ea typeface="Arial" panose="020B0604020202020204" pitchFamily="34" charset="0"/>
              </a:rPr>
              <a:t>The F1 score (harmonic metric) was chosen as a score comparison for the best model choise.</a:t>
            </a:r>
            <a:r>
              <a:rPr lang="en" sz="1600" dirty="0">
                <a:solidFill>
                  <a:srgbClr val="1F1F1F"/>
                </a:solidFill>
                <a:effectLst/>
                <a:latin typeface="Source Sans Pro" panose="020B0503030403020204" pitchFamily="34" charset="0"/>
                <a:ea typeface="Arial" panose="020B0604020202020204" pitchFamily="34" charset="0"/>
              </a:rPr>
              <a:t> </a:t>
            </a:r>
          </a:p>
          <a:p>
            <a:pPr marL="285750" marR="0" indent="-285750">
              <a:lnSpc>
                <a:spcPct val="115000"/>
              </a:lnSpc>
              <a:spcBef>
                <a:spcPts val="0"/>
              </a:spcBef>
              <a:spcAft>
                <a:spcPts val="350"/>
              </a:spcAft>
              <a:buFont typeface="Arial" panose="020B0604020202020204" pitchFamily="34" charset="0"/>
              <a:buChar char="•"/>
            </a:pPr>
            <a:r>
              <a:rPr lang="en" sz="1600" dirty="0">
                <a:solidFill>
                  <a:srgbClr val="1F1F1F"/>
                </a:solidFill>
                <a:effectLst/>
                <a:latin typeface="Source Sans Pro" panose="020B0503030403020204" pitchFamily="34" charset="0"/>
                <a:ea typeface="Arial" panose="020B0604020202020204" pitchFamily="34" charset="0"/>
              </a:rPr>
              <a:t>All nessesary modification of the data were provided and new additional features were created in order to increase model perform</a:t>
            </a:r>
            <a:r>
              <a:rPr lang="en-US" sz="1600" dirty="0">
                <a:solidFill>
                  <a:srgbClr val="1F1F1F"/>
                </a:solidFill>
                <a:effectLst/>
                <a:latin typeface="Source Sans Pro" panose="020B0503030403020204" pitchFamily="34" charset="0"/>
                <a:ea typeface="Arial" panose="020B0604020202020204" pitchFamily="34" charset="0"/>
              </a:rPr>
              <a:t>a</a:t>
            </a:r>
            <a:r>
              <a:rPr lang="en" sz="1600" dirty="0">
                <a:solidFill>
                  <a:srgbClr val="1F1F1F"/>
                </a:solidFill>
                <a:effectLst/>
                <a:latin typeface="Source Sans Pro" panose="020B0503030403020204" pitchFamily="34" charset="0"/>
                <a:ea typeface="Arial" panose="020B0604020202020204" pitchFamily="34" charset="0"/>
              </a:rPr>
              <a:t>nce</a:t>
            </a:r>
          </a:p>
          <a:p>
            <a:pPr marL="285750" marR="0" indent="-285750">
              <a:lnSpc>
                <a:spcPct val="115000"/>
              </a:lnSpc>
              <a:spcBef>
                <a:spcPts val="0"/>
              </a:spcBef>
              <a:spcAft>
                <a:spcPts val="350"/>
              </a:spcAft>
              <a:buFont typeface="Arial" panose="020B0604020202020204" pitchFamily="34" charset="0"/>
              <a:buChar char="•"/>
            </a:pPr>
            <a:r>
              <a:rPr lang="en" sz="1600" dirty="0">
                <a:solidFill>
                  <a:srgbClr val="1F1F1F"/>
                </a:solidFill>
                <a:latin typeface="Source Sans Pro" panose="020B0503030403020204" pitchFamily="34" charset="0"/>
                <a:ea typeface="Arial" panose="020B0604020202020204" pitchFamily="34" charset="0"/>
              </a:rPr>
              <a:t>Both models show similar score on test data. </a:t>
            </a:r>
          </a:p>
          <a:p>
            <a:pPr marL="285750" marR="0" indent="-285750">
              <a:lnSpc>
                <a:spcPct val="115000"/>
              </a:lnSpc>
              <a:spcBef>
                <a:spcPts val="0"/>
              </a:spcBef>
              <a:spcAft>
                <a:spcPts val="350"/>
              </a:spcAft>
              <a:buFont typeface="Arial" panose="020B0604020202020204" pitchFamily="34" charset="0"/>
              <a:buChar char="•"/>
            </a:pPr>
            <a:r>
              <a:rPr lang="en" sz="1600" dirty="0">
                <a:solidFill>
                  <a:srgbClr val="1F1F1F"/>
                </a:solidFill>
                <a:latin typeface="Source Sans Pro" panose="020B0503030403020204" pitchFamily="34" charset="0"/>
                <a:ea typeface="Arial" panose="020B0604020202020204" pitchFamily="34" charset="0"/>
              </a:rPr>
              <a:t>Random forest was chosen as a final model, as it has better result on the test data</a:t>
            </a:r>
          </a:p>
        </p:txBody>
      </p:sp>
      <p:sp>
        <p:nvSpPr>
          <p:cNvPr id="10" name="Google Shape;454;p20">
            <a:extLst>
              <a:ext uri="{FF2B5EF4-FFF2-40B4-BE49-F238E27FC236}">
                <a16:creationId xmlns:a16="http://schemas.microsoft.com/office/drawing/2014/main" id="{359117E2-1B64-4D80-BCFB-88EA910CCF9E}"/>
              </a:ext>
            </a:extLst>
          </p:cNvPr>
          <p:cNvSpPr txBox="1"/>
          <p:nvPr/>
        </p:nvSpPr>
        <p:spPr>
          <a:xfrm>
            <a:off x="188699" y="5348742"/>
            <a:ext cx="2886775" cy="4587738"/>
          </a:xfrm>
          <a:prstGeom prst="rect">
            <a:avLst/>
          </a:prstGeom>
          <a:noFill/>
          <a:ln>
            <a:noFill/>
          </a:ln>
        </p:spPr>
        <p:txBody>
          <a:bodyPr spcFirstLastPara="1" wrap="square" lIns="91425" tIns="91425" rIns="91425" bIns="91425" anchor="t" anchorCtr="0">
            <a:noAutofit/>
          </a:bodyPr>
          <a:lstStyle/>
          <a:p>
            <a:pPr marL="285750" marR="0" indent="-285750">
              <a:lnSpc>
                <a:spcPct val="115000"/>
              </a:lnSpc>
              <a:spcBef>
                <a:spcPts val="0"/>
              </a:spcBef>
              <a:spcAft>
                <a:spcPts val="350"/>
              </a:spcAft>
              <a:buFont typeface="Arial" panose="020B0604020202020204" pitchFamily="34" charset="0"/>
              <a:buChar char="•"/>
            </a:pPr>
            <a:r>
              <a:rPr lang="en" sz="1600" dirty="0">
                <a:solidFill>
                  <a:srgbClr val="1F1F1F"/>
                </a:solidFill>
                <a:effectLst/>
                <a:latin typeface="Source Sans Pro" panose="020B0503030403020204" pitchFamily="34" charset="0"/>
                <a:ea typeface="Arial" panose="020B0604020202020204" pitchFamily="34" charset="0"/>
              </a:rPr>
              <a:t>Although the f1 score for  </a:t>
            </a:r>
            <a:r>
              <a:rPr lang="en" sz="1600" dirty="0">
                <a:solidFill>
                  <a:srgbClr val="1F1F1F"/>
                </a:solidFill>
                <a:latin typeface="Source Sans Pro" panose="020B0503030403020204" pitchFamily="34" charset="0"/>
                <a:ea typeface="Arial" panose="020B0604020202020204" pitchFamily="34" charset="0"/>
              </a:rPr>
              <a:t>b</a:t>
            </a:r>
            <a:r>
              <a:rPr lang="en" sz="1600" dirty="0">
                <a:solidFill>
                  <a:srgbClr val="1F1F1F"/>
                </a:solidFill>
                <a:effectLst/>
                <a:latin typeface="Source Sans Pro" panose="020B0503030403020204" pitchFamily="34" charset="0"/>
                <a:ea typeface="Arial" panose="020B0604020202020204" pitchFamily="34" charset="0"/>
              </a:rPr>
              <a:t>oth models </a:t>
            </a:r>
            <a:r>
              <a:rPr lang="en" sz="1600" dirty="0">
                <a:solidFill>
                  <a:srgbClr val="1F1F1F"/>
                </a:solidFill>
                <a:latin typeface="Source Sans Pro" panose="020B0503030403020204" pitchFamily="34" charset="0"/>
                <a:ea typeface="Arial" panose="020B0604020202020204" pitchFamily="34" charset="0"/>
              </a:rPr>
              <a:t>is around 73% the whole performance for both models is not very impressive</a:t>
            </a:r>
          </a:p>
          <a:p>
            <a:pPr marL="285750" marR="0" indent="-285750">
              <a:lnSpc>
                <a:spcPct val="115000"/>
              </a:lnSpc>
              <a:spcBef>
                <a:spcPts val="0"/>
              </a:spcBef>
              <a:spcAft>
                <a:spcPts val="350"/>
              </a:spcAft>
              <a:buFont typeface="Arial" panose="020B0604020202020204" pitchFamily="34" charset="0"/>
              <a:buChar char="•"/>
            </a:pPr>
            <a:r>
              <a:rPr lang="en" sz="1600" dirty="0">
                <a:solidFill>
                  <a:srgbClr val="1F1F1F"/>
                </a:solidFill>
                <a:latin typeface="Source Sans Pro" panose="020B0503030403020204" pitchFamily="34" charset="0"/>
                <a:ea typeface="Arial" panose="020B0604020202020204" pitchFamily="34" charset="0"/>
              </a:rPr>
              <a:t>The most importante feature is VendorID, which suggest that </a:t>
            </a:r>
            <a:r>
              <a:rPr lang="en-US" sz="1600" dirty="0">
                <a:solidFill>
                  <a:srgbClr val="1F1F1F"/>
                </a:solidFill>
                <a:latin typeface="Source Sans Pro" panose="020B0503030403020204" pitchFamily="34" charset="0"/>
                <a:ea typeface="Arial" panose="020B0604020202020204" pitchFamily="34" charset="0"/>
              </a:rPr>
              <a:t>belonging to particular vendor leads to mode generous tips or data reliability is differ from vendor to vendor. It is worth to investigate this moment</a:t>
            </a:r>
          </a:p>
          <a:p>
            <a:pPr marL="285750" marR="0" indent="-285750">
              <a:lnSpc>
                <a:spcPct val="115000"/>
              </a:lnSpc>
              <a:spcBef>
                <a:spcPts val="0"/>
              </a:spcBef>
              <a:spcAft>
                <a:spcPts val="350"/>
              </a:spcAft>
              <a:buFont typeface="Arial" panose="020B0604020202020204" pitchFamily="34" charset="0"/>
              <a:buChar char="•"/>
            </a:pPr>
            <a:r>
              <a:rPr lang="en-US" sz="1600" dirty="0">
                <a:solidFill>
                  <a:srgbClr val="1F1F1F"/>
                </a:solidFill>
                <a:latin typeface="Source Sans Pro" panose="020B0503030403020204" pitchFamily="34" charset="0"/>
                <a:ea typeface="Arial" panose="020B0604020202020204" pitchFamily="34" charset="0"/>
              </a:rPr>
              <a:t>We do not suggest to use the current model, as its score is not acceptable.</a:t>
            </a:r>
            <a:endParaRPr lang="en" sz="1600" dirty="0">
              <a:solidFill>
                <a:srgbClr val="1F1F1F"/>
              </a:solidFill>
              <a:latin typeface="Source Sans Pro" panose="020B0503030403020204" pitchFamily="34" charset="0"/>
              <a:ea typeface="Arial" panose="020B0604020202020204" pitchFamily="34" charset="0"/>
            </a:endParaRPr>
          </a:p>
        </p:txBody>
      </p:sp>
      <p:pic>
        <p:nvPicPr>
          <p:cNvPr id="3" name="Picture 2">
            <a:extLst>
              <a:ext uri="{FF2B5EF4-FFF2-40B4-BE49-F238E27FC236}">
                <a16:creationId xmlns:a16="http://schemas.microsoft.com/office/drawing/2014/main" id="{933458D8-62DB-49F0-B537-1FD16F628470}"/>
              </a:ext>
            </a:extLst>
          </p:cNvPr>
          <p:cNvPicPr>
            <a:picLocks noChangeAspect="1"/>
          </p:cNvPicPr>
          <p:nvPr/>
        </p:nvPicPr>
        <p:blipFill>
          <a:blip r:embed="rId3"/>
          <a:stretch>
            <a:fillRect/>
          </a:stretch>
        </p:blipFill>
        <p:spPr>
          <a:xfrm>
            <a:off x="3794760" y="7101560"/>
            <a:ext cx="3063240" cy="2956840"/>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TotalTime>
  <Words>257</Words>
  <Application>Microsoft Office PowerPoint</Application>
  <PresentationFormat>Custom</PresentationFormat>
  <Paragraphs>12</Paragraphs>
  <Slides>1</Slides>
  <Notes>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vt:i4>
      </vt:variant>
    </vt:vector>
  </HeadingPairs>
  <TitlesOfParts>
    <vt:vector size="12" baseType="lpstr">
      <vt:lpstr>PT Sans Narrow</vt:lpstr>
      <vt:lpstr>Calibri</vt:lpstr>
      <vt:lpstr>Google Sans SemiBold</vt:lpstr>
      <vt:lpstr>Google Sans</vt:lpstr>
      <vt:lpstr>Arial</vt:lpstr>
      <vt:lpstr>Work Sans</vt:lpstr>
      <vt:lpstr>Source Sans Pro</vt:lpstr>
      <vt:lpstr>Lato</vt:lpstr>
      <vt:lpstr>Roboto</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alpilkin</dc:creator>
  <cp:lastModifiedBy>alpilkin</cp:lastModifiedBy>
  <cp:revision>7</cp:revision>
  <dcterms:modified xsi:type="dcterms:W3CDTF">2023-10-16T14:11:39Z</dcterms:modified>
</cp:coreProperties>
</file>